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8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2192000" cy="6858000"/>
  <p:notesSz cx="7772400" cy="100584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Fira Sans Extra Condensed" panose="020B05030500000200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7" roundtripDataSignature="AMtx7mivk/4j0+O/0XGq3ULvzPr2J94p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791DF2B-8CE8-47CA-A753-2D559099E446}">
  <a:tblStyle styleId="{2791DF2B-8CE8-47CA-A753-2D559099E44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10.jpe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png>
</file>

<file path=ppt/media/image6.jp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9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65" name="Google Shape;46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1066244c191_0_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495" name="Google Shape;495;g1066244c19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1066244c191_0_13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560" name="Google Shape;560;g1066244c191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25" name="Google Shape;62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650" name="Google Shape;650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5" y="754380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05e9140ba5_0_3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9" name="Google Shape;259;g105e9140ba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05e9140ba5_0_9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2" name="Google Shape;322;g105e9140ba5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5" name="Google Shape;3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9" name="Google Shape;40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1" name="Google Shape;431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105e9140ba5_0_16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48" name="Google Shape;448;g105e9140ba5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301989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5556600" y="2250000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algn="ctr">
              <a:spcBef>
                <a:spcPts val="500"/>
              </a:spcBef>
              <a:spcAft>
                <a:spcPts val="900"/>
              </a:spcAft>
            </a:pPr>
            <a:r>
              <a:rPr lang="es-ES" sz="38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Algoritmos para rutas evitando acoso en calles de Medellín</a:t>
            </a:r>
            <a:endParaRPr lang="es-CO" sz="38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Google Shape;467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9"/>
          <p:cNvSpPr/>
          <p:nvPr/>
        </p:nvSpPr>
        <p:spPr>
          <a:xfrm>
            <a:off x="265320" y="376920"/>
            <a:ext cx="5402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Tiempos de ejecución del algoritmo 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9"/>
          <p:cNvSpPr/>
          <p:nvPr/>
        </p:nvSpPr>
        <p:spPr>
          <a:xfrm rot="10800000" flipH="1">
            <a:off x="52765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70" name="Google Shape;470;p9"/>
          <p:cNvSpPr/>
          <p:nvPr/>
        </p:nvSpPr>
        <p:spPr>
          <a:xfrm>
            <a:off x="57337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9"/>
          <p:cNvSpPr/>
          <p:nvPr/>
        </p:nvSpPr>
        <p:spPr>
          <a:xfrm>
            <a:off x="8716975" y="1630200"/>
            <a:ext cx="34254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4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Tiempos de ejecución</a:t>
            </a: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2" name="Google Shape;472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77200" y="1617970"/>
            <a:ext cx="526680" cy="526680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9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9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9"/>
          <p:cNvSpPr/>
          <p:nvPr/>
        </p:nvSpPr>
        <p:spPr>
          <a:xfrm flipH="1">
            <a:off x="9302807" y="5400825"/>
            <a:ext cx="752058" cy="6466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76" name="Google Shape;476;p9"/>
          <p:cNvSpPr/>
          <p:nvPr/>
        </p:nvSpPr>
        <p:spPr>
          <a:xfrm>
            <a:off x="7384698" y="59954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incluya las unidades de medida, por ejemplo, minutos, horas...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7" name="Google Shape;477;p9"/>
          <p:cNvPicPr preferRelativeResize="0"/>
          <p:nvPr/>
        </p:nvPicPr>
        <p:blipFill rotWithShape="1">
          <a:blip r:embed="rId5">
            <a:alphaModFix/>
          </a:blip>
          <a:srcRect t="28562" b="27895"/>
          <a:stretch/>
        </p:blipFill>
        <p:spPr>
          <a:xfrm>
            <a:off x="867925" y="2391275"/>
            <a:ext cx="2329000" cy="1014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9"/>
          <p:cNvPicPr preferRelativeResize="0"/>
          <p:nvPr/>
        </p:nvPicPr>
        <p:blipFill rotWithShape="1">
          <a:blip r:embed="rId6">
            <a:alphaModFix/>
          </a:blip>
          <a:srcRect t="25645" b="27036"/>
          <a:stretch/>
        </p:blipFill>
        <p:spPr>
          <a:xfrm>
            <a:off x="4940125" y="2391274"/>
            <a:ext cx="2143125" cy="101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9"/>
          <p:cNvPicPr preferRelativeResize="0"/>
          <p:nvPr/>
        </p:nvPicPr>
        <p:blipFill rotWithShape="1">
          <a:blip r:embed="rId7">
            <a:alphaModFix/>
          </a:blip>
          <a:srcRect l="10870" t="31532" r="11313" b="21147"/>
          <a:stretch/>
        </p:blipFill>
        <p:spPr>
          <a:xfrm>
            <a:off x="588275" y="3649400"/>
            <a:ext cx="2940000" cy="91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9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822725" y="3519225"/>
            <a:ext cx="2329000" cy="1197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1" name="Google Shape;481;p9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63675" y="4645100"/>
            <a:ext cx="2329000" cy="1197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2" name="Google Shape;482;p9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737200" y="4659289"/>
            <a:ext cx="2607000" cy="1216785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9"/>
          <p:cNvSpPr/>
          <p:nvPr/>
        </p:nvSpPr>
        <p:spPr>
          <a:xfrm>
            <a:off x="8669750" y="2593850"/>
            <a:ext cx="294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2 horas 51 minutos</a:t>
            </a:r>
            <a:endParaRPr sz="2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9"/>
          <p:cNvSpPr/>
          <p:nvPr/>
        </p:nvSpPr>
        <p:spPr>
          <a:xfrm>
            <a:off x="8745950" y="3840425"/>
            <a:ext cx="294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6 horas 51 minutos</a:t>
            </a:r>
            <a:endParaRPr sz="2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9"/>
          <p:cNvSpPr/>
          <p:nvPr/>
        </p:nvSpPr>
        <p:spPr>
          <a:xfrm>
            <a:off x="8745950" y="4956050"/>
            <a:ext cx="294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8 horas 51 minutos</a:t>
            </a:r>
            <a:endParaRPr sz="2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9"/>
          <p:cNvSpPr/>
          <p:nvPr/>
        </p:nvSpPr>
        <p:spPr>
          <a:xfrm>
            <a:off x="3568425" y="2822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9"/>
          <p:cNvSpPr/>
          <p:nvPr/>
        </p:nvSpPr>
        <p:spPr>
          <a:xfrm>
            <a:off x="3720825" y="3965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9"/>
          <p:cNvSpPr/>
          <p:nvPr/>
        </p:nvSpPr>
        <p:spPr>
          <a:xfrm>
            <a:off x="3568425" y="5108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9"/>
          <p:cNvSpPr/>
          <p:nvPr/>
        </p:nvSpPr>
        <p:spPr>
          <a:xfrm>
            <a:off x="7454625" y="27464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9"/>
          <p:cNvSpPr/>
          <p:nvPr/>
        </p:nvSpPr>
        <p:spPr>
          <a:xfrm>
            <a:off x="7530825" y="3965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9"/>
          <p:cNvSpPr/>
          <p:nvPr/>
        </p:nvSpPr>
        <p:spPr>
          <a:xfrm>
            <a:off x="7454625" y="5108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9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7" name="Google Shape;497;g1066244c191_0_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g1066244c191_0_1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Direcciones de trabajo futuras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g1066244c191_0_1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g1066244c191_0_1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g1066244c191_0_1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g1066244c191_0_1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g1066244c191_0_1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g1066244c191_0_1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g1066244c191_0_1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g1066244c191_0_1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g1066244c191_0_1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Estadística 2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08" name="Google Shape;508;g1066244c191_0_1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Optimización 1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09" name="Google Shape;509;g1066244c191_0_1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Probabilidad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0" name="Google Shape;510;g1066244c191_0_1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</a:t>
            </a: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&amp; </a:t>
            </a:r>
            <a:r>
              <a:rPr lang="en-US" sz="2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</a:t>
            </a: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4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11" name="Google Shape;511;g1066244c191_0_1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512" name="Google Shape;512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Estimaciones de riesgo MV</a:t>
              </a:r>
              <a:endParaRPr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3" name="Google Shape;513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4" name="Google Shape;514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5" name="Google Shape;515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6" name="Google Shape;516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7" name="Google Shape;517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8" name="Google Shape;518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19" name="Google Shape;519;g1066244c191_0_1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520" name="Google Shape;520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</a:t>
              </a:r>
              <a:r>
                <a:rPr lang="en-US" sz="14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timización </a:t>
              </a:r>
              <a:r>
                <a:rPr lang="en-US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Bi objetivo</a:t>
              </a:r>
              <a:endParaRPr sz="14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1" name="Google Shape;521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2" name="Google Shape;522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3" name="Google Shape;523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4" name="Google Shape;524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5" name="Google Shape;525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6" name="Google Shape;526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27" name="Google Shape;527;g1066244c191_0_1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528" name="Google Shape;528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3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Otras estimaciones de riesgo</a:t>
              </a:r>
              <a:endParaRPr sz="13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9" name="Google Shape;529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0" name="Google Shape;530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1" name="Google Shape;531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2" name="Google Shape;532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3" name="Google Shape;533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4" name="Google Shape;534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5" name="Google Shape;535;g1066244c191_0_1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536" name="Google Shape;536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Estimación de</a:t>
              </a: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Tráfico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7" name="Google Shape;537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8" name="Google Shape;538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9" name="Google Shape;539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0" name="Google Shape;540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1" name="Google Shape;541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2" name="Google Shape;542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43" name="Google Shape;543;g1066244c191_0_1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44" name="Google Shape;544;g1066244c191_0_1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g1066244c191_0_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g1066244c191_0_1"/>
          <p:cNvSpPr/>
          <p:nvPr/>
        </p:nvSpPr>
        <p:spPr>
          <a:xfrm>
            <a:off x="265315" y="80232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g1066244c191_0_1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g1066244c191_0_1"/>
          <p:cNvSpPr/>
          <p:nvPr/>
        </p:nvSpPr>
        <p:spPr>
          <a:xfrm>
            <a:off x="7457802" y="594958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Puede añadir, eliminar o cambiar algunas direcciones de trabajo futuras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g1066244c191_0_1"/>
          <p:cNvSpPr/>
          <p:nvPr/>
        </p:nvSpPr>
        <p:spPr>
          <a:xfrm>
            <a:off x="-141598" y="4099808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Eliminar esto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estudia 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Ingeniería de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sistemas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g1066244c191_0_1"/>
          <p:cNvSpPr/>
          <p:nvPr/>
        </p:nvSpPr>
        <p:spPr>
          <a:xfrm>
            <a:off x="5646138" y="802325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nombra los cursos en los que podrías seguir trabajando en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g1066244c191_0_1"/>
          <p:cNvSpPr/>
          <p:nvPr/>
        </p:nvSpPr>
        <p:spPr>
          <a:xfrm rot="10800000" flipH="1">
            <a:off x="5050475" y="1024007"/>
            <a:ext cx="811836" cy="2944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2" name="Google Shape;552;g1066244c191_0_1"/>
          <p:cNvSpPr/>
          <p:nvPr/>
        </p:nvSpPr>
        <p:spPr>
          <a:xfrm rot="10800000">
            <a:off x="10334499" y="947808"/>
            <a:ext cx="806652" cy="4326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3" name="Google Shape;553;g1066244c191_0_1"/>
          <p:cNvSpPr/>
          <p:nvPr/>
        </p:nvSpPr>
        <p:spPr>
          <a:xfrm rot="-3788704">
            <a:off x="8003177" y="1401254"/>
            <a:ext cx="806653" cy="4326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4" name="Google Shape;554;g1066244c191_0_1"/>
          <p:cNvSpPr/>
          <p:nvPr/>
        </p:nvSpPr>
        <p:spPr>
          <a:xfrm>
            <a:off x="4407763" y="3990850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diga qué podría hacer, en los siguientes cursos, para mejorar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g1066244c191_0_1"/>
          <p:cNvSpPr/>
          <p:nvPr/>
        </p:nvSpPr>
        <p:spPr>
          <a:xfrm rot="5763114" flipH="1">
            <a:off x="48218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6" name="Google Shape;556;g1066244c191_0_1"/>
          <p:cNvSpPr/>
          <p:nvPr/>
        </p:nvSpPr>
        <p:spPr>
          <a:xfrm rot="5763114" flipH="1">
            <a:off x="72602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7" name="Google Shape;557;g1066244c191_0_1"/>
          <p:cNvSpPr/>
          <p:nvPr/>
        </p:nvSpPr>
        <p:spPr>
          <a:xfrm rot="9163861" flipH="1">
            <a:off x="8936681" y="3462420"/>
            <a:ext cx="811824" cy="2944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2" name="Google Shape;562;g1066244c191_0_1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563" name="Google Shape;563;g1066244c191_0_133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Direcciones de trabajo futuras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g1066244c191_0_133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g1066244c191_0_133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g1066244c191_0_133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g1066244c191_0_133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g1066244c191_0_133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g1066244c191_0_133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g1066244c191_0_133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g1066244c191_0_133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g1066244c191_0_133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Ing. </a:t>
            </a: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Software 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73" name="Google Shape;573;g1066244c191_0_133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1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74" name="Google Shape;574;g1066244c191_0_133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19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Bases de datos</a:t>
            </a:r>
            <a:endParaRPr sz="19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75" name="Google Shape;575;g1066244c191_0_133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2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76" name="Google Shape;576;g1066244c191_0_133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577" name="Google Shape;577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</a:t>
              </a: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plicación web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8" name="Google Shape;578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9" name="Google Shape;579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0" name="Google Shape;580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1" name="Google Shape;581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2" name="Google Shape;582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3" name="Google Shape;583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84" name="Google Shape;584;g1066244c191_0_133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585" name="Google Shape;585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</a:t>
              </a: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plicación web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6" name="Google Shape;586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7" name="Google Shape;587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8" name="Google Shape;588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9" name="Google Shape;589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0" name="Google Shape;590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1" name="Google Shape;591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92" name="Google Shape;592;g1066244c191_0_133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593" name="Google Shape;593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7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</a:t>
              </a:r>
              <a:r>
                <a:rPr lang="en-US" sz="17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tras variables</a:t>
              </a:r>
              <a:endParaRPr sz="17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4" name="Google Shape;594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5" name="Google Shape;595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6" name="Google Shape;596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7" name="Google Shape;597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8" name="Google Shape;598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9" name="Google Shape;599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00" name="Google Shape;600;g1066244c191_0_133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601" name="Google Shape;601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8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Incluir ML o VR</a:t>
              </a:r>
              <a:endParaRPr sz="18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2" name="Google Shape;602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3" name="Google Shape;603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4" name="Google Shape;604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5" name="Google Shape;605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6" name="Google Shape;606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7" name="Google Shape;607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608" name="Google Shape;608;g1066244c191_0_133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09" name="Google Shape;609;g1066244c191_0_133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g1066244c191_0_133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g1066244c191_0_133"/>
          <p:cNvSpPr/>
          <p:nvPr/>
        </p:nvSpPr>
        <p:spPr>
          <a:xfrm>
            <a:off x="265315" y="80232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2" name="Google Shape;612;g1066244c191_0_133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g1066244c191_0_133"/>
          <p:cNvSpPr/>
          <p:nvPr/>
        </p:nvSpPr>
        <p:spPr>
          <a:xfrm>
            <a:off x="7457802" y="594958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Puede añadir, eliminar o cambiar algunas direcciones de trabajo futuras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g1066244c191_0_133"/>
          <p:cNvSpPr/>
          <p:nvPr/>
        </p:nvSpPr>
        <p:spPr>
          <a:xfrm>
            <a:off x="69002" y="381273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Eliminar esto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estudia</a:t>
            </a:r>
            <a:r>
              <a:rPr lang="en-US" i="1">
                <a:solidFill>
                  <a:schemeClr val="accent2"/>
                </a:solidFill>
              </a:rPr>
              <a:t>s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Ingeniería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Matemática</a:t>
            </a:r>
            <a:endParaRPr i="1">
              <a:solidFill>
                <a:schemeClr val="accent2"/>
              </a:solidFill>
            </a:endParaRPr>
          </a:p>
        </p:txBody>
      </p:sp>
      <p:sp>
        <p:nvSpPr>
          <p:cNvPr id="615" name="Google Shape;615;g1066244c191_0_133"/>
          <p:cNvSpPr/>
          <p:nvPr/>
        </p:nvSpPr>
        <p:spPr>
          <a:xfrm>
            <a:off x="5646138" y="802325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nombra los cursos en los que podrías seguir trabajando en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Google Shape;616;g1066244c191_0_133"/>
          <p:cNvSpPr/>
          <p:nvPr/>
        </p:nvSpPr>
        <p:spPr>
          <a:xfrm rot="10800000" flipH="1">
            <a:off x="5050475" y="1024007"/>
            <a:ext cx="811836" cy="2944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17" name="Google Shape;617;g1066244c191_0_133"/>
          <p:cNvSpPr/>
          <p:nvPr/>
        </p:nvSpPr>
        <p:spPr>
          <a:xfrm rot="10800000">
            <a:off x="10334499" y="947808"/>
            <a:ext cx="806652" cy="4326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18" name="Google Shape;618;g1066244c191_0_133"/>
          <p:cNvSpPr/>
          <p:nvPr/>
        </p:nvSpPr>
        <p:spPr>
          <a:xfrm rot="-3788704">
            <a:off x="8003177" y="1401254"/>
            <a:ext cx="806653" cy="4326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19" name="Google Shape;619;g1066244c191_0_133"/>
          <p:cNvSpPr/>
          <p:nvPr/>
        </p:nvSpPr>
        <p:spPr>
          <a:xfrm>
            <a:off x="4407763" y="3990850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diga qué podría hacer, en los siguientes cursos, para mejorar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g1066244c191_0_133"/>
          <p:cNvSpPr/>
          <p:nvPr/>
        </p:nvSpPr>
        <p:spPr>
          <a:xfrm rot="5763114" flipH="1">
            <a:off x="48218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21" name="Google Shape;621;g1066244c191_0_133"/>
          <p:cNvSpPr/>
          <p:nvPr/>
        </p:nvSpPr>
        <p:spPr>
          <a:xfrm rot="5763114" flipH="1">
            <a:off x="72602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22" name="Google Shape;622;g1066244c191_0_133"/>
          <p:cNvSpPr/>
          <p:nvPr/>
        </p:nvSpPr>
        <p:spPr>
          <a:xfrm rot="9163861" flipH="1">
            <a:off x="8936681" y="3462420"/>
            <a:ext cx="811824" cy="2944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10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Informe aceptado en OSF.IO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9" name="Google Shape;629;p10"/>
          <p:cNvSpPr/>
          <p:nvPr/>
        </p:nvSpPr>
        <p:spPr>
          <a:xfrm rot="10800000" flipH="1">
            <a:off x="4321521" y="468155"/>
            <a:ext cx="945756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30" name="Google Shape;630;p10"/>
          <p:cNvSpPr/>
          <p:nvPr/>
        </p:nvSpPr>
        <p:spPr>
          <a:xfrm>
            <a:off x="49717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10"/>
          <p:cNvSpPr/>
          <p:nvPr/>
        </p:nvSpPr>
        <p:spPr>
          <a:xfrm>
            <a:off x="2623800" y="2240875"/>
            <a:ext cx="3649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la cita del informe</a:t>
            </a:r>
            <a:b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 OSF PREPRINTS y el enlace. No, no en los OSF projects, pero sí en OSF Preprints.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10"/>
          <p:cNvSpPr/>
          <p:nvPr/>
        </p:nvSpPr>
        <p:spPr>
          <a:xfrm rot="10800000" flipH="1">
            <a:off x="2087873" y="2693743"/>
            <a:ext cx="618840" cy="4895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33" name="Google Shape;633;p10"/>
          <p:cNvSpPr/>
          <p:nvPr/>
        </p:nvSpPr>
        <p:spPr>
          <a:xfrm>
            <a:off x="418325" y="3107875"/>
            <a:ext cx="6126000" cy="9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Julián Ramírez, Andrés Salazar, Simón Marín, Mauricio Toro. </a:t>
            </a:r>
            <a:r>
              <a:rPr lang="en-US" sz="2200">
                <a:solidFill>
                  <a:srgbClr val="001E33"/>
                </a:solidFill>
              </a:rPr>
              <a:t>Energy and Storage Optimization in Precision Livestock Farming</a:t>
            </a: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Informe técnico, Universidad EAFIT, 2021. https://doi.org/10.31219/osf.io/du8yt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p10"/>
          <p:cNvSpPr/>
          <p:nvPr/>
        </p:nvSpPr>
        <p:spPr>
          <a:xfrm>
            <a:off x="2640426" y="5215875"/>
            <a:ext cx="35088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una captura de pantalla de su informe publicado en osf.io y elimine el círculo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10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6" name="Google Shape;636;p1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7" name="Google Shape;637;p10"/>
          <p:cNvSpPr/>
          <p:nvPr/>
        </p:nvSpPr>
        <p:spPr>
          <a:xfrm flipH="1">
            <a:off x="7405536" y="5261857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38" name="Google Shape;638;p10"/>
          <p:cNvSpPr/>
          <p:nvPr/>
        </p:nvSpPr>
        <p:spPr>
          <a:xfrm>
            <a:off x="5509326" y="6128750"/>
            <a:ext cx="34254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a los </a:t>
            </a:r>
            <a:r>
              <a:rPr lang="en-US" i="1">
                <a:solidFill>
                  <a:schemeClr val="accent2"/>
                </a:solidFill>
              </a:rPr>
              <a:t>monitores 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y al profesores entre los autores, por favor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9" name="Google Shape;639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31576" y="1829064"/>
            <a:ext cx="5550945" cy="3615400"/>
          </a:xfrm>
          <a:prstGeom prst="rect">
            <a:avLst/>
          </a:prstGeom>
          <a:noFill/>
          <a:ln>
            <a:noFill/>
          </a:ln>
        </p:spPr>
      </p:pic>
      <p:sp>
        <p:nvSpPr>
          <p:cNvPr id="640" name="Google Shape;640;p10"/>
          <p:cNvSpPr/>
          <p:nvPr/>
        </p:nvSpPr>
        <p:spPr>
          <a:xfrm flipH="1">
            <a:off x="5920511" y="4581882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41" name="Google Shape;641;p10"/>
          <p:cNvSpPr txBox="1"/>
          <p:nvPr/>
        </p:nvSpPr>
        <p:spPr>
          <a:xfrm>
            <a:off x="926000" y="60463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10"/>
          <p:cNvSpPr/>
          <p:nvPr/>
        </p:nvSpPr>
        <p:spPr>
          <a:xfrm>
            <a:off x="4321529" y="10574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Elimine esta diapositiva si su informe no fue presentado a OSF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10"/>
          <p:cNvSpPr/>
          <p:nvPr/>
        </p:nvSpPr>
        <p:spPr>
          <a:xfrm rot="9395086" flipH="1">
            <a:off x="716280" y="2541321"/>
            <a:ext cx="618825" cy="4895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44" name="Google Shape;644;p10"/>
          <p:cNvSpPr/>
          <p:nvPr/>
        </p:nvSpPr>
        <p:spPr>
          <a:xfrm>
            <a:off x="121679" y="19409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 es un ejemplo de citación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de un informe anterior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Google Shape;645;p10"/>
          <p:cNvSpPr/>
          <p:nvPr/>
        </p:nvSpPr>
        <p:spPr>
          <a:xfrm rot="9395086" flipH="1">
            <a:off x="8474505" y="1542496"/>
            <a:ext cx="618825" cy="4895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46" name="Google Shape;646;p10"/>
          <p:cNvSpPr/>
          <p:nvPr/>
        </p:nvSpPr>
        <p:spPr>
          <a:xfrm>
            <a:off x="8413304" y="9421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 es un ejemplo de captura de pantalla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de un informe anterior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10"/>
          <p:cNvSpPr/>
          <p:nvPr/>
        </p:nvSpPr>
        <p:spPr>
          <a:xfrm>
            <a:off x="6751675" y="1710075"/>
            <a:ext cx="1339800" cy="424800"/>
          </a:xfrm>
          <a:prstGeom prst="ellipse">
            <a:avLst/>
          </a:prstGeom>
          <a:noFill/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2" name="Google Shape;652;gadd317ae2b_0_117"/>
          <p:cNvPicPr preferRelativeResize="0"/>
          <p:nvPr/>
        </p:nvPicPr>
        <p:blipFill rotWithShape="1">
          <a:blip r:embed="rId3">
            <a:alphaModFix/>
          </a:blip>
          <a:srcRect l="20134"/>
          <a:stretch/>
        </p:blipFill>
        <p:spPr>
          <a:xfrm>
            <a:off x="-47400" y="0"/>
            <a:ext cx="9787201" cy="6893125"/>
          </a:xfrm>
          <a:prstGeom prst="rect">
            <a:avLst/>
          </a:prstGeom>
          <a:noFill/>
          <a:ln>
            <a:noFill/>
          </a:ln>
        </p:spPr>
      </p:pic>
      <p:sp>
        <p:nvSpPr>
          <p:cNvPr id="653" name="Google Shape;653;gadd317ae2b_0_117"/>
          <p:cNvSpPr/>
          <p:nvPr/>
        </p:nvSpPr>
        <p:spPr>
          <a:xfrm>
            <a:off x="-53831" y="-8709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7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¡GRACIAS</a:t>
            </a:r>
            <a:r>
              <a:rPr lang="en-US" sz="6000">
                <a:solidFill>
                  <a:srgbClr val="001E33"/>
                </a:solidFill>
              </a:rPr>
              <a:t>!</a:t>
            </a:r>
            <a:r>
              <a:rPr lang="en-US"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sz="6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 el apoyo de </a:t>
            </a: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Los dos primeros autores fueron apoyados por la beca Sapiencia, financiada por el municipio de Medellín. Todos los autores agradecen a la Vicerrectoría de Descubrimiento y Creación, de la Universidad EAFIT, su apoyo en esta investigación.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5" name="Google Shape;655;gadd317ae2b_0_117"/>
          <p:cNvSpPr/>
          <p:nvPr/>
        </p:nvSpPr>
        <p:spPr>
          <a:xfrm>
            <a:off x="3546885" y="27626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olvides los reconocimientos a tu beca (si la tienes) P</a:t>
            </a:r>
            <a:r>
              <a:rPr lang="en-US" i="1">
                <a:solidFill>
                  <a:schemeClr val="accent2"/>
                </a:solidFill>
              </a:rPr>
              <a:t>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ra los demás, para quien paga tu matrícula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gadd317ae2b_0_117"/>
          <p:cNvSpPr/>
          <p:nvPr/>
        </p:nvSpPr>
        <p:spPr>
          <a:xfrm rot="10800000">
            <a:off x="6307580" y="3556275"/>
            <a:ext cx="324270" cy="8430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57" name="Google Shape;657;gadd317ae2b_0_117"/>
          <p:cNvSpPr/>
          <p:nvPr/>
        </p:nvSpPr>
        <p:spPr>
          <a:xfrm>
            <a:off x="5249940" y="102434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" name="Google Shape;658;gadd317ae2b_0_117"/>
          <p:cNvSpPr txBox="1"/>
          <p:nvPr/>
        </p:nvSpPr>
        <p:spPr>
          <a:xfrm>
            <a:off x="8236550" y="60702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gadd317ae2b_0_117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gadd317ae2b_0_117"/>
          <p:cNvSpPr/>
          <p:nvPr/>
        </p:nvSpPr>
        <p:spPr>
          <a:xfrm rot="10800000" flipH="1">
            <a:off x="2539475" y="566310"/>
            <a:ext cx="800658" cy="7638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61" name="Google Shape;661;gadd317ae2b_0_117"/>
          <p:cNvSpPr/>
          <p:nvPr/>
        </p:nvSpPr>
        <p:spPr>
          <a:xfrm>
            <a:off x="2950660" y="11987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B45F06"/>
                </a:solidFill>
                <a:latin typeface="Arial"/>
                <a:ea typeface="Arial"/>
                <a:cs typeface="Arial"/>
                <a:sym typeface="Arial"/>
              </a:rPr>
              <a:t>Puede cambiar esta fotografía</a:t>
            </a:r>
            <a:endParaRPr sz="1400" b="0" i="0" u="none" strike="noStrike" cap="none">
              <a:solidFill>
                <a:srgbClr val="B45F0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4882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2"/>
          <p:cNvGrpSpPr/>
          <p:nvPr/>
        </p:nvGrpSpPr>
        <p:grpSpPr>
          <a:xfrm>
            <a:off x="9052560" y="1645920"/>
            <a:ext cx="2833920" cy="2742480"/>
            <a:chOff x="9052560" y="1645920"/>
            <a:chExt cx="2833920" cy="2742480"/>
          </a:xfrm>
        </p:grpSpPr>
        <p:pic>
          <p:nvPicPr>
            <p:cNvPr id="206" name="Google Shape;206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0" name="Google Shape;210;p2"/>
          <p:cNvSpPr/>
          <p:nvPr/>
        </p:nvSpPr>
        <p:spPr>
          <a:xfrm>
            <a:off x="9349125" y="4180675"/>
            <a:ext cx="2623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 Toro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Preparación </a:t>
            </a: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los datos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"/>
          <p:cNvSpPr/>
          <p:nvPr/>
        </p:nvSpPr>
        <p:spPr>
          <a:xfrm>
            <a:off x="2425125" y="4180675"/>
            <a:ext cx="2599438" cy="1445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Camilo Trujillo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Informe, Código y </a:t>
            </a:r>
            <a:r>
              <a:rPr lang="en-US" sz="2200" dirty="0" err="1">
                <a:solidFill>
                  <a:srgbClr val="001E33"/>
                </a:solidFill>
              </a:rPr>
              <a:t>presentación</a:t>
            </a:r>
            <a:r>
              <a:rPr lang="en-US" sz="2200" dirty="0">
                <a:solidFill>
                  <a:srgbClr val="001E33"/>
                </a:solidFill>
              </a:rPr>
              <a:t>.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 err="1">
                <a:solidFill>
                  <a:srgbClr val="001E33"/>
                </a:solidFill>
              </a:rPr>
              <a:t>Único</a:t>
            </a:r>
            <a:r>
              <a:rPr lang="en-US" sz="2200" dirty="0">
                <a:solidFill>
                  <a:srgbClr val="001E33"/>
                </a:solidFill>
              </a:rPr>
              <a:t> </a:t>
            </a:r>
            <a:r>
              <a:rPr lang="en-US" sz="2200" dirty="0" err="1">
                <a:solidFill>
                  <a:srgbClr val="001E33"/>
                </a:solidFill>
              </a:rPr>
              <a:t>participante</a:t>
            </a:r>
            <a:r>
              <a:rPr lang="en-US" sz="2200" dirty="0">
                <a:solidFill>
                  <a:srgbClr val="001E33"/>
                </a:solidFill>
              </a:rPr>
              <a:t>.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"/>
          <p:cNvSpPr/>
          <p:nvPr/>
        </p:nvSpPr>
        <p:spPr>
          <a:xfrm>
            <a:off x="815039" y="6160680"/>
            <a:ext cx="5819611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https://github.com/CamiloTrujillo/ST0245-001/tree/master/presentacion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"/>
          <p:cNvSpPr/>
          <p:nvPr/>
        </p:nvSpPr>
        <p:spPr>
          <a:xfrm>
            <a:off x="6023825" y="4180675"/>
            <a:ext cx="3331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Andrea</a:t>
            </a:r>
            <a:r>
              <a:rPr lang="en-US" sz="2200" b="1" dirty="0">
                <a:solidFill>
                  <a:srgbClr val="001E33"/>
                </a:solidFill>
              </a:rPr>
              <a:t> </a:t>
            </a: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Serna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Revisión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b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literatura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" name="Google Shape;224;p2"/>
          <p:cNvGrpSpPr/>
          <p:nvPr/>
        </p:nvGrpSpPr>
        <p:grpSpPr>
          <a:xfrm>
            <a:off x="5971272" y="1633070"/>
            <a:ext cx="3383640" cy="2652120"/>
            <a:chOff x="3165097" y="1342520"/>
            <a:chExt cx="3383640" cy="2652120"/>
          </a:xfrm>
        </p:grpSpPr>
        <p:pic>
          <p:nvPicPr>
            <p:cNvPr id="225" name="Google Shape;225;p2"/>
            <p:cNvPicPr preferRelativeResize="0"/>
            <p:nvPr/>
          </p:nvPicPr>
          <p:blipFill rotWithShape="1">
            <a:blip r:embed="rId6">
              <a:alphaModFix/>
            </a:blip>
            <a:srcRect b="16686"/>
            <a:stretch/>
          </p:blipFill>
          <p:spPr>
            <a:xfrm>
              <a:off x="3828475" y="1645926"/>
              <a:ext cx="2056877" cy="22848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2"/>
            <p:cNvSpPr/>
            <p:nvPr/>
          </p:nvSpPr>
          <p:spPr>
            <a:xfrm>
              <a:off x="3165097" y="13425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pic>
        <p:nvPicPr>
          <p:cNvPr id="3" name="Imagen 2" descr="Un joven sentado en una montaña&#10;&#10;Descripción generada automáticamente con confianza media">
            <a:extLst>
              <a:ext uri="{FF2B5EF4-FFF2-40B4-BE49-F238E27FC236}">
                <a16:creationId xmlns:a16="http://schemas.microsoft.com/office/drawing/2014/main" id="{3A6CFECB-2DD6-471E-BE39-061AF54617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98048" y="1865864"/>
            <a:ext cx="2412986" cy="235548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" y="1075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"/>
          <p:cNvSpPr/>
          <p:nvPr/>
        </p:nvSpPr>
        <p:spPr>
          <a:xfrm>
            <a:off x="265327" y="376925"/>
            <a:ext cx="453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Planteamiento del problema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6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6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Algoritmo del camino más corto restringido</a:t>
            </a:r>
            <a:endParaRPr sz="21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3" name="Google Shape;243;p6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4" name="Google Shape;244;p6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5" name="Google Shape;245;p6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6" name="Google Shape;246;p6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47" name="Google Shape;247;p6"/>
          <p:cNvSpPr/>
          <p:nvPr/>
        </p:nvSpPr>
        <p:spPr>
          <a:xfrm>
            <a:off x="7942524" y="4241025"/>
            <a:ext cx="39276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 más </a:t>
            </a:r>
            <a:r>
              <a:rPr lang="en-US" sz="2200" b="1">
                <a:solidFill>
                  <a:srgbClr val="001E33"/>
                </a:solidFill>
              </a:rPr>
              <a:t>c</a:t>
            </a: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amino</a:t>
            </a:r>
            <a:r>
              <a:rPr lang="en-US" sz="2200" b="1">
                <a:solidFill>
                  <a:srgbClr val="001E33"/>
                </a:solidFill>
              </a:rPr>
              <a:t> más corto</a:t>
            </a:r>
            <a:endParaRPr sz="2200" b="1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600" b="1">
                <a:solidFill>
                  <a:srgbClr val="001E33"/>
                </a:solidFill>
              </a:rPr>
              <a:t> restringido</a:t>
            </a:r>
            <a:endParaRPr sz="26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95000" y="1560662"/>
            <a:ext cx="2932500" cy="250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716175" y="1605912"/>
            <a:ext cx="2932500" cy="2507328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"/>
          <p:cNvSpPr/>
          <p:nvPr/>
        </p:nvSpPr>
        <p:spPr>
          <a:xfrm>
            <a:off x="10111689" y="2578900"/>
            <a:ext cx="332475" cy="690550"/>
          </a:xfrm>
          <a:custGeom>
            <a:avLst/>
            <a:gdLst/>
            <a:ahLst/>
            <a:cxnLst/>
            <a:rect l="l" t="t" r="r" b="b"/>
            <a:pathLst>
              <a:path w="13299" h="27622" extrusionOk="0">
                <a:moveTo>
                  <a:pt x="4917" y="27622"/>
                </a:moveTo>
                <a:cubicBezTo>
                  <a:pt x="3714" y="25942"/>
                  <a:pt x="6442" y="23083"/>
                  <a:pt x="5202" y="21431"/>
                </a:cubicBezTo>
                <a:cubicBezTo>
                  <a:pt x="4025" y="19863"/>
                  <a:pt x="-417" y="20477"/>
                  <a:pt x="59" y="18574"/>
                </a:cubicBezTo>
                <a:cubicBezTo>
                  <a:pt x="1903" y="11198"/>
                  <a:pt x="8876" y="6185"/>
                  <a:pt x="13299" y="0"/>
                </a:cubicBez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6"/>
          <p:cNvSpPr/>
          <p:nvPr/>
        </p:nvSpPr>
        <p:spPr>
          <a:xfrm>
            <a:off x="10403775" y="252325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6"/>
          <p:cNvSpPr/>
          <p:nvPr/>
        </p:nvSpPr>
        <p:spPr>
          <a:xfrm>
            <a:off x="10198500" y="324830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6"/>
          <p:cNvSpPr/>
          <p:nvPr/>
        </p:nvSpPr>
        <p:spPr>
          <a:xfrm>
            <a:off x="8619325" y="23707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6"/>
          <p:cNvSpPr/>
          <p:nvPr/>
        </p:nvSpPr>
        <p:spPr>
          <a:xfrm>
            <a:off x="8414050" y="30957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6"/>
          <p:cNvSpPr/>
          <p:nvPr/>
        </p:nvSpPr>
        <p:spPr>
          <a:xfrm>
            <a:off x="2523325" y="25231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6"/>
          <p:cNvSpPr/>
          <p:nvPr/>
        </p:nvSpPr>
        <p:spPr>
          <a:xfrm>
            <a:off x="2318050" y="32481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g105e9140ba5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105e9140ba5_0_31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Primer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6" name="Google Shape;266;g105e9140ba5_0_31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267" name="Google Shape;267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6" name="Google Shape;276;g105e9140ba5_0_31"/>
            <p:cNvCxnSpPr>
              <a:stCxn id="267" idx="5"/>
              <a:endCxn id="272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7" name="Google Shape;277;g105e9140ba5_0_31"/>
            <p:cNvCxnSpPr>
              <a:stCxn id="268" idx="6"/>
              <a:endCxn id="270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8" name="Google Shape;278;g105e9140ba5_0_31"/>
            <p:cNvCxnSpPr>
              <a:stCxn id="269" idx="6"/>
              <a:endCxn id="271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9" name="Google Shape;279;g105e9140ba5_0_31"/>
            <p:cNvCxnSpPr>
              <a:stCxn id="275" idx="7"/>
              <a:endCxn id="271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0" name="Google Shape;280;g105e9140ba5_0_31"/>
            <p:cNvCxnSpPr>
              <a:stCxn id="269" idx="7"/>
              <a:endCxn id="270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1" name="Google Shape;281;g105e9140ba5_0_31"/>
            <p:cNvCxnSpPr>
              <a:stCxn id="268" idx="7"/>
              <a:endCxn id="272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2" name="Google Shape;282;g105e9140ba5_0_31"/>
            <p:cNvCxnSpPr>
              <a:stCxn id="270" idx="7"/>
              <a:endCxn id="274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3" name="Google Shape;283;g105e9140ba5_0_31"/>
            <p:cNvCxnSpPr>
              <a:stCxn id="272" idx="5"/>
              <a:endCxn id="273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4" name="Google Shape;284;g105e9140ba5_0_31"/>
            <p:cNvCxnSpPr>
              <a:stCxn id="271" idx="6"/>
              <a:endCxn id="273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5" name="Google Shape;285;g105e9140ba5_0_31"/>
            <p:cNvCxnSpPr>
              <a:stCxn id="270" idx="6"/>
              <a:endCxn id="273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6" name="Google Shape;286;g105e9140ba5_0_31"/>
            <p:cNvCxnSpPr>
              <a:stCxn id="271" idx="7"/>
              <a:endCxn id="274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87" name="Google Shape;287;g105e9140ba5_0_31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105e9140ba5_0_31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ED7D3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s-MX" sz="21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Evaluador de distancias entre calles</a:t>
            </a:r>
            <a:endParaRPr sz="21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2" name="Google Shape;292;g105e9140ba5_0_31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3" name="Google Shape;293;g105e9140ba5_0_31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4" name="Google Shape;294;g105e9140ba5_0_31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295" name="Google Shape;295;g105e9140ba5_0_31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296" name="Google Shape;296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5" name="Google Shape;305;g105e9140ba5_0_31"/>
            <p:cNvCxnSpPr>
              <a:stCxn id="296" idx="5"/>
              <a:endCxn id="30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6" name="Google Shape;306;g105e9140ba5_0_31"/>
            <p:cNvCxnSpPr>
              <a:stCxn id="297" idx="6"/>
              <a:endCxn id="29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7" name="Google Shape;307;g105e9140ba5_0_31"/>
            <p:cNvCxnSpPr>
              <a:stCxn id="298" idx="6"/>
              <a:endCxn id="30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8" name="Google Shape;308;g105e9140ba5_0_31"/>
            <p:cNvCxnSpPr>
              <a:stCxn id="304" idx="7"/>
              <a:endCxn id="30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9" name="Google Shape;309;g105e9140ba5_0_31"/>
            <p:cNvCxnSpPr>
              <a:stCxn id="298" idx="7"/>
              <a:endCxn id="29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0" name="Google Shape;310;g105e9140ba5_0_31"/>
            <p:cNvCxnSpPr>
              <a:stCxn id="297" idx="7"/>
              <a:endCxn id="30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1" name="Google Shape;311;g105e9140ba5_0_31"/>
            <p:cNvCxnSpPr>
              <a:stCxn id="299" idx="7"/>
              <a:endCxn id="30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2" name="Google Shape;312;g105e9140ba5_0_31"/>
            <p:cNvCxnSpPr>
              <a:stCxn id="301" idx="5"/>
              <a:endCxn id="30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3" name="Google Shape;313;g105e9140ba5_0_31"/>
            <p:cNvCxnSpPr>
              <a:stCxn id="300" idx="6"/>
              <a:endCxn id="30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4" name="Google Shape;314;g105e9140ba5_0_31"/>
            <p:cNvCxnSpPr>
              <a:stCxn id="299" idx="6"/>
              <a:endCxn id="30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5" name="Google Shape;315;g105e9140ba5_0_31"/>
            <p:cNvCxnSpPr>
              <a:stCxn id="300" idx="7"/>
              <a:endCxn id="30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16" name="Google Shape;316;g105e9140ba5_0_31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7" name="Google Shape;317;g105e9140ba5_0_31"/>
          <p:cNvSpPr/>
          <p:nvPr/>
        </p:nvSpPr>
        <p:spPr>
          <a:xfrm>
            <a:off x="8325537" y="424102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 camino más corto sin superar un riesgo medio ponderado de acoso </a:t>
            </a:r>
            <a:r>
              <a:rPr lang="en-US" sz="2500" b="1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5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8" name="Google Shape;318;g105e9140ba5_0_31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9" name="Google Shape;319;g105e9140ba5_0_31"/>
          <p:cNvSpPr txBox="1"/>
          <p:nvPr/>
        </p:nvSpPr>
        <p:spPr>
          <a:xfrm>
            <a:off x="3521413" y="3588025"/>
            <a:ext cx="475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219;p2">
            <a:extLst>
              <a:ext uri="{FF2B5EF4-FFF2-40B4-BE49-F238E27FC236}">
                <a16:creationId xmlns:a16="http://schemas.microsoft.com/office/drawing/2014/main" id="{78F2A4E8-82CE-4396-9F60-D8DF5B94DB13}"/>
              </a:ext>
            </a:extLst>
          </p:cNvPr>
          <p:cNvSpPr/>
          <p:nvPr/>
        </p:nvSpPr>
        <p:spPr>
          <a:xfrm>
            <a:off x="1087407" y="6211732"/>
            <a:ext cx="5819611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Evaluador de distancias entre calles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n 2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E83F301E-4C0B-44CB-893E-F3719AF1D0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157" y="5991610"/>
            <a:ext cx="835310" cy="83531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g105e9140ba5_0_9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g105e9140ba5_0_92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Segundo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g105e9140ba5_0_92"/>
          <p:cNvSpPr/>
          <p:nvPr/>
        </p:nvSpPr>
        <p:spPr>
          <a:xfrm rot="10800000" flipH="1">
            <a:off x="32012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27" name="Google Shape;327;g105e9140ba5_0_92"/>
          <p:cNvSpPr/>
          <p:nvPr/>
        </p:nvSpPr>
        <p:spPr>
          <a:xfrm>
            <a:off x="41182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título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g105e9140ba5_0_92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diapositiva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tercera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entrega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9" name="Google Shape;329;g105e9140ba5_0_92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330" name="Google Shape;330;g105e9140ba5_0_92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g105e9140ba5_0_92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g105e9140ba5_0_92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g105e9140ba5_0_92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g105e9140ba5_0_92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g105e9140ba5_0_92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g105e9140ba5_0_92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g105e9140ba5_0_92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g105e9140ba5_0_92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39" name="Google Shape;339;g105e9140ba5_0_92"/>
            <p:cNvCxnSpPr>
              <a:stCxn id="330" idx="5"/>
              <a:endCxn id="335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0" name="Google Shape;340;g105e9140ba5_0_92"/>
            <p:cNvCxnSpPr>
              <a:stCxn id="331" idx="6"/>
              <a:endCxn id="333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1" name="Google Shape;341;g105e9140ba5_0_92"/>
            <p:cNvCxnSpPr>
              <a:stCxn id="332" idx="6"/>
              <a:endCxn id="334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2" name="Google Shape;342;g105e9140ba5_0_92"/>
            <p:cNvCxnSpPr>
              <a:stCxn id="338" idx="7"/>
              <a:endCxn id="334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3" name="Google Shape;343;g105e9140ba5_0_92"/>
            <p:cNvCxnSpPr>
              <a:stCxn id="332" idx="7"/>
              <a:endCxn id="333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4" name="Google Shape;344;g105e9140ba5_0_92"/>
            <p:cNvCxnSpPr>
              <a:stCxn id="331" idx="7"/>
              <a:endCxn id="335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5" name="Google Shape;345;g105e9140ba5_0_92"/>
            <p:cNvCxnSpPr>
              <a:stCxn id="333" idx="7"/>
              <a:endCxn id="337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6" name="Google Shape;346;g105e9140ba5_0_92"/>
            <p:cNvCxnSpPr>
              <a:stCxn id="335" idx="5"/>
              <a:endCxn id="336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7" name="Google Shape;347;g105e9140ba5_0_92"/>
            <p:cNvCxnSpPr>
              <a:stCxn id="334" idx="6"/>
              <a:endCxn id="336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8" name="Google Shape;348;g105e9140ba5_0_92"/>
            <p:cNvCxnSpPr>
              <a:stCxn id="333" idx="6"/>
              <a:endCxn id="336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9" name="Google Shape;349;g105e9140ba5_0_92"/>
            <p:cNvCxnSpPr>
              <a:stCxn id="334" idx="7"/>
              <a:endCxn id="337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350" name="Google Shape;350;g105e9140ba5_0_92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g105e9140ba5_0_92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Añada el nombre de su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g105e9140ba5_0_92"/>
          <p:cNvSpPr/>
          <p:nvPr/>
        </p:nvSpPr>
        <p:spPr>
          <a:xfrm flipH="1">
            <a:off x="5444338" y="3920352"/>
            <a:ext cx="420498" cy="13939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3" name="Google Shape;353;g105e9140ba5_0_92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utilizar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color rojo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las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diapositivas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g105e9140ba5_0_92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Por favor, escriba el nombre de su algoritmo</a:t>
            </a:r>
            <a:endParaRPr sz="21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5" name="Google Shape;355;g105e9140ba5_0_92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56" name="Google Shape;356;g105e9140ba5_0_92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57" name="Google Shape;357;g105e9140ba5_0_92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358" name="Google Shape;358;g105e9140ba5_0_92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359" name="Google Shape;359;g105e9140ba5_0_92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g105e9140ba5_0_92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g105e9140ba5_0_92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g105e9140ba5_0_92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g105e9140ba5_0_92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g105e9140ba5_0_92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g105e9140ba5_0_92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g105e9140ba5_0_92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g105e9140ba5_0_92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68" name="Google Shape;368;g105e9140ba5_0_92"/>
            <p:cNvCxnSpPr>
              <a:stCxn id="359" idx="5"/>
              <a:endCxn id="364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69" name="Google Shape;369;g105e9140ba5_0_92"/>
            <p:cNvCxnSpPr>
              <a:stCxn id="360" idx="6"/>
              <a:endCxn id="362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0" name="Google Shape;370;g105e9140ba5_0_92"/>
            <p:cNvCxnSpPr>
              <a:stCxn id="361" idx="6"/>
              <a:endCxn id="363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1" name="Google Shape;371;g105e9140ba5_0_92"/>
            <p:cNvCxnSpPr>
              <a:stCxn id="367" idx="7"/>
              <a:endCxn id="363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2" name="Google Shape;372;g105e9140ba5_0_92"/>
            <p:cNvCxnSpPr>
              <a:stCxn id="361" idx="7"/>
              <a:endCxn id="362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3" name="Google Shape;373;g105e9140ba5_0_92"/>
            <p:cNvCxnSpPr>
              <a:stCxn id="360" idx="7"/>
              <a:endCxn id="364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4" name="Google Shape;374;g105e9140ba5_0_92"/>
            <p:cNvCxnSpPr>
              <a:stCxn id="362" idx="7"/>
              <a:endCxn id="366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5" name="Google Shape;375;g105e9140ba5_0_92"/>
            <p:cNvCxnSpPr>
              <a:stCxn id="364" idx="5"/>
              <a:endCxn id="365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6" name="Google Shape;376;g105e9140ba5_0_92"/>
            <p:cNvCxnSpPr>
              <a:stCxn id="363" idx="6"/>
              <a:endCxn id="365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7" name="Google Shape;377;g105e9140ba5_0_92"/>
            <p:cNvCxnSpPr>
              <a:stCxn id="362" idx="6"/>
              <a:endCxn id="365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8" name="Google Shape;378;g105e9140ba5_0_92"/>
            <p:cNvCxnSpPr>
              <a:stCxn id="363" idx="7"/>
              <a:endCxn id="366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79" name="Google Shape;379;g105e9140ba5_0_92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80" name="Google Shape;380;g105e9140ba5_0_92"/>
          <p:cNvSpPr/>
          <p:nvPr/>
        </p:nvSpPr>
        <p:spPr>
          <a:xfrm>
            <a:off x="7848600" y="4241025"/>
            <a:ext cx="40977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Ruta con el menor riesgo promedio ponderado de acoso sin superar una distancia </a:t>
            </a:r>
            <a:r>
              <a:rPr lang="en-US" sz="2500" b="1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81" name="Google Shape;381;g105e9140ba5_0_92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82" name="Google Shape;382;g105e9140ba5_0_92"/>
          <p:cNvSpPr txBox="1"/>
          <p:nvPr/>
        </p:nvSpPr>
        <p:spPr>
          <a:xfrm>
            <a:off x="3521413" y="3588025"/>
            <a:ext cx="475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462" y="20716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3"/>
          <p:cNvSpPr/>
          <p:nvPr/>
        </p:nvSpPr>
        <p:spPr>
          <a:xfrm>
            <a:off x="265324" y="376925"/>
            <a:ext cx="48639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Explicación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3"/>
          <p:cNvSpPr/>
          <p:nvPr/>
        </p:nvSpPr>
        <p:spPr>
          <a:xfrm>
            <a:off x="265324" y="4827161"/>
            <a:ext cx="6983100" cy="460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s-MX" sz="24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Evaluador de distancias entre calles</a:t>
            </a:r>
          </a:p>
        </p:txBody>
      </p:sp>
      <p:sp>
        <p:nvSpPr>
          <p:cNvPr id="393" name="Google Shape;393;p3"/>
          <p:cNvSpPr/>
          <p:nvPr/>
        </p:nvSpPr>
        <p:spPr>
          <a:xfrm>
            <a:off x="2223492" y="6047013"/>
            <a:ext cx="5291659" cy="829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1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Se </a:t>
            </a:r>
            <a:r>
              <a:rPr lang="en-US" sz="1600" b="0" i="1" u="none" strike="noStrike" cap="none" dirty="0" err="1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presenta</a:t>
            </a:r>
            <a:r>
              <a:rPr lang="en-US" sz="1600" b="0" i="1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un </a:t>
            </a:r>
            <a:r>
              <a:rPr lang="en-US" sz="1600" b="0" i="1" u="none" strike="noStrike" cap="none" dirty="0" err="1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ejemplo</a:t>
            </a:r>
            <a:r>
              <a:rPr lang="en-US" sz="1600" b="0" i="1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600" b="0" i="1" u="none" strike="noStrike" cap="none" dirty="0" err="1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como</a:t>
            </a:r>
            <a:r>
              <a:rPr lang="en-US" sz="1600" b="0" i="1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1" u="none" strike="noStrike" cap="none" dirty="0" err="1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dependiendo</a:t>
            </a:r>
            <a:r>
              <a:rPr lang="en-US" sz="1600" b="0" i="1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de la </a:t>
            </a:r>
            <a:r>
              <a:rPr lang="en-US" sz="1600" b="0" i="1" u="none" strike="noStrike" cap="none" dirty="0" err="1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distancia</a:t>
            </a:r>
            <a:r>
              <a:rPr lang="en-US" sz="1600" b="0" i="1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entre </a:t>
            </a:r>
            <a:r>
              <a:rPr lang="en-US" sz="1600" b="0" i="1" u="none" strike="noStrike" cap="none" dirty="0" err="1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calles</a:t>
            </a:r>
            <a:r>
              <a:rPr lang="en-US" sz="1600" b="0" i="1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o </a:t>
            </a:r>
            <a:r>
              <a:rPr lang="en-US" sz="1600" b="0" i="1" u="none" strike="noStrike" cap="none" dirty="0" err="1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si</a:t>
            </a:r>
            <a:r>
              <a:rPr lang="en-US" sz="1600" b="0" i="1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1" u="none" strike="noStrike" cap="none" dirty="0" err="1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apunta</a:t>
            </a:r>
            <a:r>
              <a:rPr lang="en-US" sz="1600" b="0" i="1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hasta </a:t>
            </a:r>
            <a:r>
              <a:rPr lang="en-US" sz="1600" b="0" i="1" u="none" strike="noStrike" cap="none" dirty="0" err="1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1600" b="0" i="1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punto B se </a:t>
            </a:r>
            <a:r>
              <a:rPr lang="en-US" sz="1600" b="0" i="1" u="none" strike="noStrike" cap="none" dirty="0" err="1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toma</a:t>
            </a:r>
            <a:r>
              <a:rPr lang="en-US" sz="1600" b="0" i="1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1" u="none" strike="noStrike" cap="none" dirty="0" err="1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una</a:t>
            </a:r>
            <a:r>
              <a:rPr lang="en-US" sz="1600" b="0" i="1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decision X o </a:t>
            </a:r>
            <a:r>
              <a:rPr lang="en-US" sz="1600" b="0" i="1" u="none" strike="noStrike" cap="none" dirty="0" err="1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una</a:t>
            </a:r>
            <a:r>
              <a:rPr lang="en-US" sz="1600" b="0" i="1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decision Y </a:t>
            </a:r>
            <a:endParaRPr sz="16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3"/>
          <p:cNvSpPr/>
          <p:nvPr/>
        </p:nvSpPr>
        <p:spPr>
          <a:xfrm rot="20578847">
            <a:off x="2782000" y="5214074"/>
            <a:ext cx="794547" cy="6978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  <p:txBody>
          <a:bodyPr/>
          <a:lstStyle/>
          <a:p>
            <a:endParaRPr lang="es-CO" dirty="0"/>
          </a:p>
        </p:txBody>
      </p:sp>
      <p:grpSp>
        <p:nvGrpSpPr>
          <p:cNvPr id="400" name="Google Shape;400;p3"/>
          <p:cNvGrpSpPr/>
          <p:nvPr/>
        </p:nvGrpSpPr>
        <p:grpSpPr>
          <a:xfrm>
            <a:off x="535954" y="1804637"/>
            <a:ext cx="2844054" cy="676742"/>
            <a:chOff x="2770375" y="1526325"/>
            <a:chExt cx="3264900" cy="825900"/>
          </a:xfrm>
        </p:grpSpPr>
        <p:sp>
          <p:nvSpPr>
            <p:cNvPr id="402" name="Google Shape;402;p3"/>
            <p:cNvSpPr/>
            <p:nvPr/>
          </p:nvSpPr>
          <p:spPr>
            <a:xfrm>
              <a:off x="2770375" y="1526325"/>
              <a:ext cx="2655300" cy="8259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3379975" y="1602525"/>
              <a:ext cx="2655300" cy="575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2" name="Imagen 21" descr="Diagrama&#10;&#10;Descripción generada automáticamente">
            <a:extLst>
              <a:ext uri="{FF2B5EF4-FFF2-40B4-BE49-F238E27FC236}">
                <a16:creationId xmlns:a16="http://schemas.microsoft.com/office/drawing/2014/main" id="{EE6A0DF6-290B-4B1F-BD90-38282B8846C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862" y="1021054"/>
            <a:ext cx="3182247" cy="385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Un grupo de personas caminando&#10;&#10;Descripción generada automáticamente">
            <a:extLst>
              <a:ext uri="{FF2B5EF4-FFF2-40B4-BE49-F238E27FC236}">
                <a16:creationId xmlns:a16="http://schemas.microsoft.com/office/drawing/2014/main" id="{853C9697-0B6C-4734-9DE6-9B054C34EA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4090" y="1337256"/>
            <a:ext cx="4763928" cy="333077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Complejidad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5"/>
          <p:cNvSpPr/>
          <p:nvPr/>
        </p:nvSpPr>
        <p:spPr>
          <a:xfrm>
            <a:off x="584652" y="4173125"/>
            <a:ext cx="6090300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Complejidad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tiempo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memoria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del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nombre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del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V es...E es... </a:t>
            </a:r>
            <a:endParaRPr sz="1400" b="1" i="0" u="none" strike="noStrike" cap="none" dirty="0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5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422" name="Google Shape;422;p5"/>
          <p:cNvGraphicFramePr/>
          <p:nvPr>
            <p:extLst>
              <p:ext uri="{D42A27DB-BD31-4B8C-83A1-F6EECF244321}">
                <p14:modId xmlns:p14="http://schemas.microsoft.com/office/powerpoint/2010/main" val="144636916"/>
              </p:ext>
            </p:extLst>
          </p:nvPr>
        </p:nvGraphicFramePr>
        <p:xfrm>
          <a:off x="471720" y="1194240"/>
          <a:ext cx="6246500" cy="3383305"/>
        </p:xfrm>
        <a:graphic>
          <a:graphicData uri="http://schemas.openxmlformats.org/drawingml/2006/table">
            <a:tbl>
              <a:tblPr>
                <a:noFill/>
                <a:tableStyleId>{2791DF2B-8CE8-47CA-A753-2D559099E446}</a:tableStyleId>
              </a:tblPr>
              <a:tblGrid>
                <a:gridCol w="226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2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97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temporal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de la memoria</a:t>
                      </a:r>
                      <a:endParaRPr sz="22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100"/>
                        <a:buFont typeface="Arial"/>
                        <a:buNone/>
                      </a:pPr>
                      <a:r>
                        <a:rPr lang="es-MX" sz="2400" b="1" i="0" u="none" strike="noStrike" cap="none" dirty="0">
                          <a:solidFill>
                            <a:schemeClr val="bg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Evaluador de distancias entre calles</a:t>
                      </a: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 </a:t>
                      </a:r>
                      <a:r>
                        <a:rPr lang="en-US" sz="2200" b="0" u="none" strike="noStrike" cap="none" baseline="30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*E*2 </a:t>
                      </a:r>
                      <a:r>
                        <a:rPr lang="en-US" sz="2200" u="none" strike="noStrike" cap="none" baseline="30000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V*E*2</a:t>
                      </a:r>
                      <a:r>
                        <a:rPr lang="en-US" sz="2200" u="none" strike="noStrike" cap="none" baseline="30000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7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 dirty="0" err="1">
                          <a:solidFill>
                            <a:srgbClr val="FFFFFF"/>
                          </a:solidFill>
                        </a:rPr>
                        <a:t>Nombre</a:t>
                      </a:r>
                      <a:r>
                        <a:rPr lang="en-US" sz="2200" u="none" strike="noStrike" cap="none" dirty="0">
                          <a:solidFill>
                            <a:srgbClr val="FFFFFF"/>
                          </a:solidFill>
                        </a:rPr>
                        <a:t> del </a:t>
                      </a:r>
                      <a:r>
                        <a:rPr lang="en-US" sz="2200" u="none" strike="noStrike" cap="none" dirty="0" err="1">
                          <a:solidFill>
                            <a:srgbClr val="FFFFFF"/>
                          </a:solidFill>
                        </a:rPr>
                        <a:t>algoritmo</a:t>
                      </a:r>
                      <a:r>
                        <a:rPr lang="en-US" sz="2200" u="none" strike="noStrike" cap="none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lang="en-US" sz="2200" u="none" strike="noStrike" cap="none" dirty="0">
                          <a:solidFill>
                            <a:schemeClr val="accent2"/>
                          </a:solidFill>
                        </a:rPr>
                        <a:t>(</a:t>
                      </a:r>
                      <a:r>
                        <a:rPr lang="en-US" sz="2200" u="none" strike="noStrike" cap="none" dirty="0" err="1">
                          <a:solidFill>
                            <a:schemeClr val="accent2"/>
                          </a:solidFill>
                        </a:rPr>
                        <a:t>si</a:t>
                      </a:r>
                      <a:r>
                        <a:rPr lang="en-US" sz="2200" u="none" strike="noStrike" cap="none" dirty="0">
                          <a:solidFill>
                            <a:schemeClr val="accent2"/>
                          </a:solidFill>
                        </a:rPr>
                        <a:t> ha </a:t>
                      </a:r>
                      <a:r>
                        <a:rPr lang="en-US" sz="2200" u="none" strike="noStrike" cap="none" dirty="0" err="1">
                          <a:solidFill>
                            <a:schemeClr val="accent2"/>
                          </a:solidFill>
                        </a:rPr>
                        <a:t>probado</a:t>
                      </a:r>
                      <a:r>
                        <a:rPr lang="en-US" sz="2200" u="none" strike="noStrike" cap="none" dirty="0">
                          <a:solidFill>
                            <a:schemeClr val="accent2"/>
                          </a:solidFill>
                        </a:rPr>
                        <a:t> dos)</a:t>
                      </a:r>
                      <a:endParaRPr sz="2200" b="0" u="none" strike="noStrike" cap="none" dirty="0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V*V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 dirty="0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427" name="Google Shape;427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50250" y="1768400"/>
            <a:ext cx="4157674" cy="311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3" name="Google Shape;433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Resultados del camino más corto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gadd317ae2b_0_201"/>
          <p:cNvSpPr/>
          <p:nvPr/>
        </p:nvSpPr>
        <p:spPr>
          <a:xfrm>
            <a:off x="356050" y="48589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Distancia más corta obtenida sin superar un riesgo medio ponderado de acoso </a:t>
            </a:r>
            <a:r>
              <a:rPr lang="en-US" sz="2200" b="0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gadd317ae2b_0_201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37" name="Google Shape;437;gadd317ae2b_0_201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gadd317ae2b_0_201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gadd317ae2b_0_201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40" name="Google Shape;440;gadd317ae2b_0_201"/>
          <p:cNvSpPr/>
          <p:nvPr/>
        </p:nvSpPr>
        <p:spPr>
          <a:xfrm>
            <a:off x="3437640" y="54370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gadd317ae2b_0_201"/>
          <p:cNvSpPr/>
          <p:nvPr/>
        </p:nvSpPr>
        <p:spPr>
          <a:xfrm>
            <a:off x="3356273" y="52667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442" name="Google Shape;442;gadd317ae2b_0_201"/>
          <p:cNvGraphicFramePr/>
          <p:nvPr/>
        </p:nvGraphicFramePr>
        <p:xfrm>
          <a:off x="333820" y="1499040"/>
          <a:ext cx="11310600" cy="3299300"/>
        </p:xfrm>
        <a:graphic>
          <a:graphicData uri="http://schemas.openxmlformats.org/drawingml/2006/table">
            <a:tbl>
              <a:tblPr>
                <a:noFill/>
                <a:tableStyleId>{2791DF2B-8CE8-47CA-A753-2D559099E446}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más corta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Sin superar un riesgo </a:t>
                      </a: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promedio</a:t>
                      </a: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 ponderado de acoso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de Medellín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0.84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de Antioquia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0.83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Luis Amigó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0.85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43" name="Google Shape;443;gadd317ae2b_0_20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gadd317ae2b_0_20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gadd317ae2b_0_201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g105e9140ba5_0_1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g105e9140ba5_0_16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Resultados del menor riesgo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g105e9140ba5_0_161"/>
          <p:cNvSpPr/>
          <p:nvPr/>
        </p:nvSpPr>
        <p:spPr>
          <a:xfrm>
            <a:off x="356050" y="5163725"/>
            <a:ext cx="109764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Menor riesgo medio ponderado de acoso obtenido sin superar una distancia </a:t>
            </a:r>
            <a:r>
              <a:rPr lang="en-US" sz="2200" b="0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g105e9140ba5_0_161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54" name="Google Shape;454;g105e9140ba5_0_161"/>
          <p:cNvSpPr/>
          <p:nvPr/>
        </p:nvSpPr>
        <p:spPr>
          <a:xfrm>
            <a:off x="43776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g105e9140ba5_0_161"/>
          <p:cNvSpPr/>
          <p:nvPr/>
        </p:nvSpPr>
        <p:spPr>
          <a:xfrm>
            <a:off x="5015760" y="8382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g105e9140ba5_0_161"/>
          <p:cNvSpPr/>
          <p:nvPr/>
        </p:nvSpPr>
        <p:spPr>
          <a:xfrm rot="10800000" flipH="1">
            <a:off x="4491000" y="12508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57" name="Google Shape;457;g105e9140ba5_0_161"/>
          <p:cNvSpPr/>
          <p:nvPr/>
        </p:nvSpPr>
        <p:spPr>
          <a:xfrm>
            <a:off x="3437640" y="61228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g105e9140ba5_0_161"/>
          <p:cNvSpPr/>
          <p:nvPr/>
        </p:nvSpPr>
        <p:spPr>
          <a:xfrm>
            <a:off x="3356273" y="56477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459" name="Google Shape;459;g105e9140ba5_0_161"/>
          <p:cNvGraphicFramePr/>
          <p:nvPr/>
        </p:nvGraphicFramePr>
        <p:xfrm>
          <a:off x="333820" y="1803840"/>
          <a:ext cx="11310600" cy="3383320"/>
        </p:xfrm>
        <a:graphic>
          <a:graphicData uri="http://schemas.openxmlformats.org/drawingml/2006/table">
            <a:tbl>
              <a:tblPr>
                <a:noFill/>
                <a:tableStyleId>{2791DF2B-8CE8-47CA-A753-2D559099E446}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16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77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Riesgo </a:t>
                      </a: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promedio</a:t>
                      </a: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 ponderado de acoso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Sin superar una distancia (metros)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de Medellín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5000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de Antioquia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7000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Luis Amigó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6500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60" name="Google Shape;460;g105e9140ba5_0_16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g105e9140ba5_0_16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g105e9140ba5_0_161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1047</Words>
  <Application>Microsoft Office PowerPoint</Application>
  <PresentationFormat>Panorámica</PresentationFormat>
  <Paragraphs>175</Paragraphs>
  <Slides>14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14</vt:i4>
      </vt:variant>
    </vt:vector>
  </HeadingPairs>
  <TitlesOfParts>
    <vt:vector size="21" baseType="lpstr">
      <vt:lpstr>Times New Roman</vt:lpstr>
      <vt:lpstr>Fira Sans Extra Condensed</vt:lpstr>
      <vt:lpstr>Arial</vt:lpstr>
      <vt:lpstr>Calibri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Referee</dc:creator>
  <cp:lastModifiedBy>ESTIVEN MONTOYA</cp:lastModifiedBy>
  <cp:revision>2</cp:revision>
  <dcterms:created xsi:type="dcterms:W3CDTF">2020-06-26T14:36:07Z</dcterms:created>
  <dcterms:modified xsi:type="dcterms:W3CDTF">2022-04-22T23:52:57Z</dcterms:modified>
</cp:coreProperties>
</file>